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83" r:id="rId3"/>
    <p:sldId id="685" r:id="rId4"/>
    <p:sldId id="696" r:id="rId5"/>
    <p:sldId id="708" r:id="rId6"/>
    <p:sldId id="710" r:id="rId7"/>
    <p:sldId id="726" r:id="rId8"/>
    <p:sldId id="723" r:id="rId9"/>
    <p:sldId id="711" r:id="rId10"/>
    <p:sldId id="718" r:id="rId11"/>
    <p:sldId id="717" r:id="rId12"/>
    <p:sldId id="715" r:id="rId13"/>
    <p:sldId id="721" r:id="rId14"/>
    <p:sldId id="724" r:id="rId15"/>
    <p:sldId id="725" r:id="rId16"/>
    <p:sldId id="722" r:id="rId17"/>
    <p:sldId id="704" r:id="rId18"/>
    <p:sldId id="706" r:id="rId19"/>
    <p:sldId id="727" r:id="rId20"/>
    <p:sldId id="707" r:id="rId21"/>
    <p:sldId id="60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  <a:srgbClr val="000099"/>
    <a:srgbClr val="006600"/>
    <a:srgbClr val="0000FF"/>
    <a:srgbClr val="0000CC"/>
    <a:srgbClr val="D0D8E8"/>
    <a:srgbClr val="E9F7EA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890" autoAdjust="0"/>
    <p:restoredTop sz="94994" autoAdjust="0"/>
  </p:normalViewPr>
  <p:slideViewPr>
    <p:cSldViewPr>
      <p:cViewPr varScale="1">
        <p:scale>
          <a:sx n="85" d="100"/>
          <a:sy n="85" d="100"/>
        </p:scale>
        <p:origin x="-123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086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F295AF-05A5-4697-9731-7C7CD2871ECA}" type="datetimeFigureOut">
              <a:rPr lang="ru-RU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479A7B-74E4-47B6-A1B6-8C65F88E0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21E261-68C8-4582-AE2E-6195FD21F0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E72D0C-861B-4FEB-95DB-B354EAB6FEC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124FE-453A-457C-A503-16DF233200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4EBA9-11F0-4BF7-9FB7-84A6C32D248A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5ED15-669B-4D24-866D-6A8EB16E7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96D4E-DE36-482A-81F4-4C6DD0D13F19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54B2-B538-4F02-BB42-A169683B4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6549-4130-4EAA-910D-3CF6C82AD40D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C22FF-963D-4502-B9E4-82282CB48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5CA9-852A-4521-B73F-5DFC02E84615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7ED3-FB79-4EE5-8CBD-F4DCBEDA4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EFFA-B026-42F7-AD5B-1D6AF30CE899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94DA-9E8C-40DB-B510-139D77104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B4DD-ED3B-40DE-8C03-8D4B7DF5E070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B866-994B-41C8-958E-AD91C3C02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E9B9C-8901-4BAC-8E1D-1FEE8A3690C6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6FA9-8506-4403-A10C-BD94D42E0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AF328-B8F5-4ADE-A286-C3035263D601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170ED-C6BF-41D2-995B-4BE910536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17F40-3B1E-46A8-AE62-2997D6B43203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0D09A-3EE1-4AFB-B368-6A22608C0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3D78-B3F2-4B4F-B933-AFB9220274F4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6793E-511D-4382-B8D5-DE625A7D2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4A6C-7523-4F1F-8E3A-34369421A48C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8042F-C0ED-4465-A72F-EA4B14B00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1DE4-A574-447A-AEC9-560F588E13B5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7DC3-9532-467B-A6E2-D28FB8E98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DFA5-DD42-4A89-8135-4C7EA7D27A17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7C93-C1D1-4CD8-8ADF-E15D8A3F0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80C65-CD5D-4E4F-9409-0759BC29B791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1572-65EE-434D-B278-780547330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005-5BE8-4B09-8FC9-B99F2DAEF921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D2AD-CC38-4D5D-BC29-AABDB931E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CE66-ED53-45AA-B83B-383879469846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4DE8-2730-4B35-B515-EEB630372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67C2-7793-48E1-8185-6782D45EADC6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956CB-BC03-4C7A-B1F7-6CCC08503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09C5-006A-446A-8CC8-C6C06E0C1515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CE316-764F-4A4B-BD3E-7012F0041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66C24-1BB2-4FBB-A3B3-B2FB2791D1B7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86ED-9623-4AA2-AA2E-32132D070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150E-EA21-40BE-ACDB-038B87327E8C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F0420-67FB-4089-B1C7-F9DACB4FB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28F0-A7D3-4C10-8413-2D50EA9AB02A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78F2-9429-4182-838C-09A43CC9C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0EB56-ABD9-4A9D-8754-D216C5D31804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40CC9-8CFC-4FAA-B765-BC45712CF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45D3A2-BA24-464A-8759-33EFA8BEA2EB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0F5461-E858-4B0C-997A-FF3472515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F1C8A5-AB83-4115-B05D-6C569C8113F5}" type="datetimeFigureOut">
              <a:rPr lang="ru-RU" smtClean="0"/>
              <a:pPr>
                <a:defRPr/>
              </a:pPr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C60DD3-E4A0-46D8-BBD2-D4F785FED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akupki.gov.ru/" TargetMode="Externa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inskoi-raion.ru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851275" y="549275"/>
            <a:ext cx="5072063" cy="4643438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0000FF"/>
                </a:solidFill>
              </a:rPr>
              <a:t>19 января 2016 г.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3600" b="1" i="1" dirty="0" smtClean="0"/>
              <a:t>О нормировании </a:t>
            </a:r>
            <a:r>
              <a:rPr lang="ru-RU" sz="3600" b="1" i="1" dirty="0" smtClean="0"/>
              <a:t>в сфере закупок товаров, работ, услуг для обеспечения  муниципальных </a:t>
            </a:r>
            <a:r>
              <a:rPr lang="ru-RU" sz="3600" b="1" i="1" dirty="0" smtClean="0"/>
              <a:t>нужд</a:t>
            </a:r>
            <a:br>
              <a:rPr lang="ru-RU" sz="3600" b="1" i="1" dirty="0" smtClean="0"/>
            </a:br>
            <a:r>
              <a:rPr lang="ru-RU" sz="3600" b="1" i="1" dirty="0" smtClean="0"/>
              <a:t>МО Динской район</a:t>
            </a:r>
            <a:r>
              <a:rPr lang="ru-RU" sz="3600" b="1" i="1" dirty="0" smtClean="0"/>
              <a:t>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с 01.01.2016 года</a:t>
            </a:r>
            <a:endParaRPr lang="ru-RU" sz="3200" b="1" i="1" dirty="0" smtClean="0"/>
          </a:p>
        </p:txBody>
      </p:sp>
      <p:grpSp>
        <p:nvGrpSpPr>
          <p:cNvPr id="3076" name="Группа 11"/>
          <p:cNvGrpSpPr>
            <a:grpSpLocks noChangeAspect="1"/>
          </p:cNvGrpSpPr>
          <p:nvPr/>
        </p:nvGrpSpPr>
        <p:grpSpPr bwMode="auto">
          <a:xfrm>
            <a:off x="0" y="476250"/>
            <a:ext cx="3981450" cy="4302125"/>
            <a:chOff x="500063" y="2500313"/>
            <a:chExt cx="2724150" cy="2724150"/>
          </a:xfrm>
        </p:grpSpPr>
        <p:pic>
          <p:nvPicPr>
            <p:cNvPr id="3078" name="Picture 2" descr="\\Pdc\Общие документы\_volodyatoxic\balance_256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3" y="2500313"/>
              <a:ext cx="272415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3" descr="\\Pdc\Общие документы\_volodyatoxic\invoice_256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79810">
              <a:off x="2286000" y="3643313"/>
              <a:ext cx="928688" cy="92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5" descr="E:\reward_256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47683">
              <a:off x="693738" y="3694113"/>
              <a:ext cx="842962" cy="842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4" descr="\\Pdc\Общие документы\_volodyatoxic\primary_key_256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334870">
              <a:off x="2463800" y="3963988"/>
              <a:ext cx="6953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00188" y="2571750"/>
              <a:ext cx="688975" cy="755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92075" y="5876925"/>
            <a:ext cx="9051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b="1" i="1" dirty="0">
                <a:solidFill>
                  <a:srgbClr val="0000FF"/>
                </a:solidFill>
              </a:rPr>
              <a:t>Докладчик: </a:t>
            </a:r>
            <a:r>
              <a:rPr lang="ru-RU" sz="2000" i="1" dirty="0">
                <a:solidFill>
                  <a:srgbClr val="0000FF"/>
                </a:solidFill>
              </a:rPr>
              <a:t>А.А. Демченко - начальник отдела муниципальных закупок </a:t>
            </a:r>
          </a:p>
          <a:p>
            <a:pPr algn="just" eaLnBrk="0" hangingPunct="0"/>
            <a:r>
              <a:rPr lang="ru-RU" sz="2000" i="1" dirty="0">
                <a:solidFill>
                  <a:srgbClr val="0000FF"/>
                </a:solidFill>
              </a:rPr>
              <a:t>                                                администрации МО Динской район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28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5143512"/>
            <a:ext cx="114300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22266" t="18750" r="36465" b="33728"/>
          <a:stretch>
            <a:fillRect/>
          </a:stretch>
        </p:blipFill>
        <p:spPr bwMode="auto">
          <a:xfrm>
            <a:off x="142844" y="428604"/>
            <a:ext cx="8501122" cy="467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 l="22266" t="85633" r="37060" b="7291"/>
          <a:stretch>
            <a:fillRect/>
          </a:stretch>
        </p:blipFill>
        <p:spPr bwMode="auto">
          <a:xfrm>
            <a:off x="142844" y="5072074"/>
            <a:ext cx="8358246" cy="78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0161E4-71ED-476B-877F-59D62A580EF5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/>
              <a:t>11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8775" y="1008063"/>
          <a:ext cx="8569325" cy="4824100"/>
        </p:xfrm>
        <a:graphic>
          <a:graphicData uri="http://schemas.openxmlformats.org/drawingml/2006/table">
            <a:tbl>
              <a:tblPr/>
              <a:tblGrid>
                <a:gridCol w="803275"/>
                <a:gridCol w="981058"/>
                <a:gridCol w="1285884"/>
                <a:gridCol w="1857388"/>
                <a:gridCol w="1643074"/>
                <a:gridCol w="1998646"/>
              </a:tblGrid>
              <a:tr h="371475">
                <a:tc rowSpan="3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по ОКПД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 закупки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к качеству потребительским свойствам и иным характеристикам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0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администрацией МО Динской район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Требования,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ГРБС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1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характеристики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характеристики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 gridSpan="6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Отдельные виды товаров, работ, услуг,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включенные в Обязательный перечень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34.10.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Автомобили легковые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мощность двигателя, комплектация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150 л.с.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мощность двигателя, комплектация</a:t>
                      </a:r>
                      <a:endParaRPr kumimoji="0" lang="ru-RU" alt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140 л.с.,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Комплектация - стандартная</a:t>
                      </a:r>
                      <a:endParaRPr kumimoji="0" lang="ru-RU" alt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 vMerge="1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 defTabSz="4572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fontAlgn="base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предельная цена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1,3 млн. 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предельная цена</a:t>
                      </a:r>
                      <a:endParaRPr kumimoji="0" lang="ru-RU" alt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1,2 </a:t>
                      </a:r>
                      <a:r>
                        <a:rPr kumimoji="0" lang="ru-RU" altLang="ru-RU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</a:t>
                      </a: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руб.</a:t>
                      </a:r>
                      <a:endParaRPr kumimoji="0" lang="ru-RU" alt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Дополнительный перечень отдельных видов товаров, работ, услуг определенный  ГРБС</a:t>
                      </a: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28662" y="285728"/>
            <a:ext cx="7850187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dirty="0">
                <a:latin typeface="+mj-lt"/>
              </a:rPr>
              <a:t>Примерная форма ведомственного перечня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6315"/>
            <a:ext cx="9144000" cy="637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8"/>
          <p:cNvSpPr/>
          <p:nvPr/>
        </p:nvSpPr>
        <p:spPr>
          <a:xfrm>
            <a:off x="0" y="2"/>
            <a:ext cx="9144000" cy="9810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52000" tIns="36000" rIns="252000" bIns="36000" anchor="ctr"/>
          <a:lstStyle/>
          <a:p>
            <a:pPr>
              <a:defRPr/>
            </a:pPr>
            <a:r>
              <a:rPr lang="ru-RU" altLang="ru-RU" sz="2800" dirty="0" smtClean="0">
                <a:solidFill>
                  <a:srgbClr val="514185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Критерии для включения отдельных видов товаров, работ, услуг в ведомственный перечень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-26380" y="6419877"/>
            <a:ext cx="2629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58" y="1285860"/>
            <a:ext cx="8247318" cy="3786214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b="1" u="sng" dirty="0" smtClean="0">
                <a:solidFill>
                  <a:schemeClr val="tx1"/>
                </a:solidFill>
              </a:rPr>
              <a:t>Доля </a:t>
            </a:r>
            <a:r>
              <a:rPr lang="ru-RU" sz="2600" b="1" i="1" u="sng" dirty="0">
                <a:solidFill>
                  <a:schemeClr val="tx1"/>
                </a:solidFill>
              </a:rPr>
              <a:t>расходов</a:t>
            </a:r>
            <a:r>
              <a:rPr lang="ru-RU" sz="2600" b="1" dirty="0">
                <a:solidFill>
                  <a:schemeClr val="tx1"/>
                </a:solidFill>
              </a:rPr>
              <a:t> на закупку отдельных видов </a:t>
            </a:r>
            <a:r>
              <a:rPr lang="ru-RU" sz="2600" b="1" dirty="0" smtClean="0">
                <a:solidFill>
                  <a:schemeClr val="tx1"/>
                </a:solidFill>
              </a:rPr>
              <a:t>товаров (работ, услуг) </a:t>
            </a:r>
            <a:r>
              <a:rPr lang="ru-RU" sz="2600" b="1" u="sng" dirty="0">
                <a:solidFill>
                  <a:schemeClr val="tx1"/>
                </a:solidFill>
              </a:rPr>
              <a:t>в общем объеме </a:t>
            </a:r>
            <a:r>
              <a:rPr lang="ru-RU" sz="2600" b="1" u="sng" dirty="0" smtClean="0">
                <a:solidFill>
                  <a:schemeClr val="tx1"/>
                </a:solidFill>
              </a:rPr>
              <a:t>расходов </a:t>
            </a:r>
            <a:r>
              <a:rPr lang="ru-RU" sz="2600" b="1" dirty="0" smtClean="0">
                <a:solidFill>
                  <a:schemeClr val="tx1"/>
                </a:solidFill>
              </a:rPr>
              <a:t>на закупку </a:t>
            </a:r>
            <a:r>
              <a:rPr lang="ru-RU" sz="2800" b="1" dirty="0" smtClean="0">
                <a:solidFill>
                  <a:schemeClr val="tx1"/>
                </a:solidFill>
              </a:rPr>
              <a:t>за отчетный финансовый год</a:t>
            </a:r>
            <a:r>
              <a:rPr lang="en-US" sz="2600" b="1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/>
            <a:endParaRPr lang="en-US" sz="2600" b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b="1" u="sng" dirty="0" smtClean="0">
                <a:solidFill>
                  <a:schemeClr val="tx1"/>
                </a:solidFill>
              </a:rPr>
              <a:t>Доля </a:t>
            </a:r>
            <a:r>
              <a:rPr lang="ru-RU" sz="2600" b="1" i="1" u="sng" dirty="0" smtClean="0">
                <a:solidFill>
                  <a:schemeClr val="tx1"/>
                </a:solidFill>
              </a:rPr>
              <a:t>контрактов</a:t>
            </a:r>
            <a:r>
              <a:rPr lang="ru-RU" sz="2600" b="1" dirty="0" smtClean="0">
                <a:solidFill>
                  <a:schemeClr val="tx1"/>
                </a:solidFill>
              </a:rPr>
              <a:t> на закупку отдельных видов товаров (работ, услуг) </a:t>
            </a:r>
            <a:r>
              <a:rPr lang="ru-RU" sz="2600" b="1" u="sng" dirty="0" smtClean="0">
                <a:solidFill>
                  <a:schemeClr val="tx1"/>
                </a:solidFill>
              </a:rPr>
              <a:t>в общем количестве контрактов</a:t>
            </a:r>
            <a:r>
              <a:rPr lang="ru-RU" sz="2600" b="1" dirty="0" smtClean="0">
                <a:solidFill>
                  <a:schemeClr val="tx1"/>
                </a:solidFill>
              </a:rPr>
              <a:t> на закупку, заключенных в</a:t>
            </a:r>
            <a:r>
              <a:rPr lang="ru-RU" sz="2800" b="1" dirty="0" smtClean="0">
                <a:solidFill>
                  <a:schemeClr val="tx1"/>
                </a:solidFill>
              </a:rPr>
              <a:t> отчетном финансовом году.</a:t>
            </a:r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5357826"/>
            <a:ext cx="8072494" cy="1225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среднее арифметическое суммы значений критериев превышает 20 %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отдельные виды товаров, работ, услуг подлежат включению в ведомственный перечень.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50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4857760"/>
            <a:ext cx="85725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21679" t="33334" r="29175" b="5208"/>
          <a:stretch>
            <a:fillRect/>
          </a:stretch>
        </p:blipFill>
        <p:spPr bwMode="auto">
          <a:xfrm>
            <a:off x="285720" y="1142984"/>
            <a:ext cx="7786742" cy="547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8"/>
          <p:cNvSpPr/>
          <p:nvPr/>
        </p:nvSpPr>
        <p:spPr>
          <a:xfrm>
            <a:off x="0" y="2"/>
            <a:ext cx="9144000" cy="981075"/>
          </a:xfrm>
          <a:prstGeom prst="rect">
            <a:avLst/>
          </a:prstGeom>
          <a:solidFill>
            <a:srgbClr val="0D51A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tIns="36000" rIns="252000" bIns="36000"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требования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определению нормативных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затрат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4857760"/>
            <a:ext cx="85725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8"/>
          <p:cNvSpPr/>
          <p:nvPr/>
        </p:nvSpPr>
        <p:spPr>
          <a:xfrm>
            <a:off x="0" y="2"/>
            <a:ext cx="9144000" cy="981075"/>
          </a:xfrm>
          <a:prstGeom prst="rect">
            <a:avLst/>
          </a:prstGeom>
          <a:solidFill>
            <a:srgbClr val="0D51A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tIns="36000" rIns="252000" bIns="36000"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Виды нормативных затрат: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142984"/>
            <a:ext cx="81439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200" dirty="0" smtClean="0"/>
              <a:t> Затраты на информационно-коммуникационные технологии (связь, интернет, приобретение оргтехники, запасных частей, расходных материалов, тех. обслуживание оргтехники);</a:t>
            </a:r>
          </a:p>
          <a:p>
            <a:pPr>
              <a:buFontTx/>
              <a:buChar char="-"/>
            </a:pP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0000FF"/>
                </a:solidFill>
              </a:rPr>
              <a:t>Затраты на коммунальные услуги;</a:t>
            </a:r>
          </a:p>
          <a:p>
            <a:pPr>
              <a:buFontTx/>
              <a:buChar char="-"/>
            </a:pPr>
            <a:r>
              <a:rPr lang="ru-RU" sz="2200" dirty="0" smtClean="0"/>
              <a:t> Затраты на аренду помещений, вывоз ТБО, обслуживание инженерно-технических систем;</a:t>
            </a:r>
          </a:p>
          <a:p>
            <a:pPr>
              <a:buFontTx/>
              <a:buChar char="-"/>
            </a:pPr>
            <a:r>
              <a:rPr lang="ru-RU" sz="2200" dirty="0" smtClean="0"/>
              <a:t> </a:t>
            </a:r>
            <a:r>
              <a:rPr lang="ru-RU" sz="2200" dirty="0" smtClean="0">
                <a:solidFill>
                  <a:srgbClr val="0000FF"/>
                </a:solidFill>
              </a:rPr>
              <a:t>Затраты на приобретение мебели, канцелярии, </a:t>
            </a:r>
            <a:r>
              <a:rPr lang="ru-RU" sz="2200" dirty="0" err="1" smtClean="0">
                <a:solidFill>
                  <a:srgbClr val="0000FF"/>
                </a:solidFill>
              </a:rPr>
              <a:t>хоз</a:t>
            </a:r>
            <a:r>
              <a:rPr lang="ru-RU" sz="2200" dirty="0" smtClean="0">
                <a:solidFill>
                  <a:srgbClr val="0000FF"/>
                </a:solidFill>
              </a:rPr>
              <a:t>. Товаров, ГСМ;</a:t>
            </a:r>
          </a:p>
          <a:p>
            <a:r>
              <a:rPr lang="ru-RU" sz="2200" dirty="0" smtClean="0"/>
              <a:t>- Затраты на финансовое обеспечение строительства, реконструкции, капитального ремонта объектов муниципальной собственности или приобретение объектов недвижимого имущества в муниципальную собственность;</a:t>
            </a:r>
          </a:p>
          <a:p>
            <a:r>
              <a:rPr lang="ru-RU" sz="2200" dirty="0" smtClean="0"/>
              <a:t>- </a:t>
            </a:r>
            <a:r>
              <a:rPr lang="ru-RU" sz="2200" dirty="0" smtClean="0">
                <a:solidFill>
                  <a:srgbClr val="0000FF"/>
                </a:solidFill>
              </a:rPr>
              <a:t>Затраты на дополнительное профессиональное образование работников; </a:t>
            </a:r>
          </a:p>
          <a:p>
            <a:r>
              <a:rPr lang="ru-RU" sz="2200" dirty="0" smtClean="0"/>
              <a:t>- Прочие затраты.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8"/>
          <p:cNvSpPr/>
          <p:nvPr/>
        </p:nvSpPr>
        <p:spPr>
          <a:xfrm>
            <a:off x="0" y="2"/>
            <a:ext cx="9144000" cy="981075"/>
          </a:xfrm>
          <a:prstGeom prst="rect">
            <a:avLst/>
          </a:prstGeom>
          <a:solidFill>
            <a:srgbClr val="0D51A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tIns="36000" rIns="252000" bIns="36000" anchor="ctr"/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Общие требования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определению нормативных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затрат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5721" y="1063585"/>
            <a:ext cx="88582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u="sng" dirty="0" smtClean="0">
                <a:solidFill>
                  <a:srgbClr val="C00000"/>
                </a:solidFill>
              </a:rPr>
              <a:t>Составляющие формул расчета нормативных затрат</a:t>
            </a:r>
          </a:p>
        </p:txBody>
      </p:sp>
      <p:cxnSp>
        <p:nvCxnSpPr>
          <p:cNvPr id="3" name="Прямая соединительная линия 2"/>
          <p:cNvCxnSpPr>
            <a:endCxn id="12" idx="0"/>
          </p:cNvCxnSpPr>
          <p:nvPr/>
        </p:nvCxnSpPr>
        <p:spPr>
          <a:xfrm flipH="1">
            <a:off x="1128045" y="1505787"/>
            <a:ext cx="2039616" cy="845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14676" y="2350942"/>
            <a:ext cx="2026737" cy="118156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Нормативы материально-технического </a:t>
            </a:r>
            <a:r>
              <a:rPr lang="ru-RU" sz="1600" dirty="0"/>
              <a:t>обеспечения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3947" y="3553015"/>
            <a:ext cx="1756672" cy="115463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сроки эксплуатации </a:t>
            </a:r>
            <a:endParaRPr lang="ru-RU" sz="1600" dirty="0" smtClean="0"/>
          </a:p>
          <a:p>
            <a:pPr algn="ctr"/>
            <a:r>
              <a:rPr lang="ru-RU" sz="1600" dirty="0" smtClean="0"/>
              <a:t>основных средств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91739" y="4718064"/>
            <a:ext cx="2007070" cy="9255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численность </a:t>
            </a:r>
            <a:r>
              <a:rPr lang="ru-RU" sz="1600" dirty="0" smtClean="0"/>
              <a:t>работников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09065" y="3659031"/>
            <a:ext cx="1756672" cy="10486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Ц</a:t>
            </a:r>
            <a:r>
              <a:rPr lang="ru-RU" sz="1600" dirty="0" smtClean="0"/>
              <a:t>ена </a:t>
            </a:r>
            <a:r>
              <a:rPr lang="ru-RU" sz="1600" dirty="0"/>
              <a:t>единицы планируемых к приобретению </a:t>
            </a:r>
            <a:r>
              <a:rPr lang="ru-RU" sz="1600" dirty="0" smtClean="0"/>
              <a:t>товаров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90619" y="2306252"/>
            <a:ext cx="1756672" cy="122625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остатки основных средств и материальных запасов</a:t>
            </a:r>
          </a:p>
        </p:txBody>
      </p:sp>
      <p:cxnSp>
        <p:nvCxnSpPr>
          <p:cNvPr id="26" name="Прямая соединительная линия 25"/>
          <p:cNvCxnSpPr>
            <a:endCxn id="16" idx="0"/>
          </p:cNvCxnSpPr>
          <p:nvPr/>
        </p:nvCxnSpPr>
        <p:spPr>
          <a:xfrm flipH="1">
            <a:off x="2687401" y="1505786"/>
            <a:ext cx="1020390" cy="2153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3" idx="0"/>
          </p:cNvCxnSpPr>
          <p:nvPr/>
        </p:nvCxnSpPr>
        <p:spPr>
          <a:xfrm>
            <a:off x="5301724" y="1505786"/>
            <a:ext cx="1010559" cy="2047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25" idx="0"/>
          </p:cNvCxnSpPr>
          <p:nvPr/>
        </p:nvCxnSpPr>
        <p:spPr>
          <a:xfrm>
            <a:off x="5925546" y="1505787"/>
            <a:ext cx="2143409" cy="800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392729" y="1505786"/>
            <a:ext cx="22312" cy="3212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414569" y="1438124"/>
            <a:ext cx="2344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169418" y="1443330"/>
            <a:ext cx="2344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272857" y="1458284"/>
            <a:ext cx="2344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410505" y="1479321"/>
            <a:ext cx="2344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486698" y="1453425"/>
            <a:ext cx="23446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725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 l="17578" t="9375" r="17968" b="8333"/>
          <a:stretch>
            <a:fillRect/>
          </a:stretch>
        </p:blipFill>
        <p:spPr bwMode="auto">
          <a:xfrm>
            <a:off x="285720" y="571480"/>
            <a:ext cx="84296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57158" y="1785926"/>
            <a:ext cx="738664" cy="30003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b="1" dirty="0" smtClean="0"/>
              <a:t>2016 г. п</a:t>
            </a:r>
            <a:r>
              <a:rPr lang="ru-RU" dirty="0" smtClean="0"/>
              <a:t>ри планировании на</a:t>
            </a:r>
            <a:r>
              <a:rPr lang="ru-RU" b="1" dirty="0" smtClean="0"/>
              <a:t> 2017 </a:t>
            </a:r>
            <a:r>
              <a:rPr lang="ru-RU" dirty="0" smtClean="0"/>
              <a:t>и последующие годы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5000636"/>
            <a:ext cx="738664" cy="1357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ru-RU" dirty="0" smtClean="0"/>
              <a:t>На </a:t>
            </a:r>
          </a:p>
          <a:p>
            <a:pPr algn="ctr"/>
            <a:r>
              <a:rPr lang="ru-RU" b="1" dirty="0" smtClean="0"/>
              <a:t>2016 г.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6143645"/>
            <a:ext cx="49292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i="1" baseline="0" dirty="0" smtClean="0"/>
              <a:t>№ 182/7н от 31.03.2015 г.)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C:\Documents and Settings\volodyatoxic\Мои документы\Элементы\VISTA\Icon Shock Super Vista 1\IconShock SuperVista Business\png\sales_2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37F01-4119-4D41-8EAD-B16A56BDD07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26033" y="1071547"/>
            <a:ext cx="3529012" cy="22145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dirty="0" smtClean="0"/>
              <a:t>Единая информационная система в сфере закупок  </a:t>
            </a:r>
            <a:r>
              <a:rPr lang="ru-RU" sz="3000" u="sng" dirty="0">
                <a:hlinkClick r:id="rId5"/>
              </a:rPr>
              <a:t>www.zakupki.gov.ru</a:t>
            </a:r>
            <a:endParaRPr lang="ru-RU" sz="3000" u="sng" dirty="0">
              <a:solidFill>
                <a:srgbClr val="0000FF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285720" y="1071546"/>
            <a:ext cx="3095625" cy="2520950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/>
              <a:t>План-график размещения заказов </a:t>
            </a:r>
            <a:r>
              <a:rPr lang="ru-RU" sz="3600" b="1" dirty="0"/>
              <a:t>на 2016 год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669774" y="2007551"/>
            <a:ext cx="1440160" cy="792088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3994120" y="2692384"/>
            <a:ext cx="647700" cy="2159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11275" name="Прямоугольник 13"/>
          <p:cNvSpPr>
            <a:spLocks noChangeArrowheads="1"/>
          </p:cNvSpPr>
          <p:nvPr/>
        </p:nvSpPr>
        <p:spPr bwMode="auto">
          <a:xfrm>
            <a:off x="428596" y="4143380"/>
            <a:ext cx="835342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C00000"/>
                </a:solidFill>
              </a:rPr>
              <a:t>не позднее одного календарного месяца </a:t>
            </a:r>
            <a:r>
              <a:rPr lang="ru-RU" sz="3600" b="1" u="sng" dirty="0">
                <a:solidFill>
                  <a:srgbClr val="C00000"/>
                </a:solidFill>
              </a:rPr>
              <a:t>после принятия</a:t>
            </a:r>
            <a:r>
              <a:rPr lang="ru-RU" sz="3600" dirty="0">
                <a:solidFill>
                  <a:srgbClr val="0000FF"/>
                </a:solidFill>
              </a:rPr>
              <a:t> </a:t>
            </a:r>
            <a:r>
              <a:rPr lang="ru-RU" sz="3600" b="1" dirty="0">
                <a:solidFill>
                  <a:srgbClr val="C00000"/>
                </a:solidFill>
              </a:rPr>
              <a:t>решения о местном </a:t>
            </a:r>
            <a:r>
              <a:rPr lang="ru-RU" sz="3600" b="1" dirty="0" smtClean="0">
                <a:solidFill>
                  <a:srgbClr val="C00000"/>
                </a:solidFill>
              </a:rPr>
              <a:t>бюджете</a:t>
            </a:r>
          </a:p>
          <a:p>
            <a:pPr algn="ctr" eaLnBrk="0" hangingPunct="0"/>
            <a:r>
              <a:rPr lang="ru-RU" sz="2400" b="1" dirty="0" smtClean="0">
                <a:solidFill>
                  <a:srgbClr val="0000FF"/>
                </a:solidFill>
              </a:rPr>
              <a:t>(Бюджет района на 2016 год принят решением Совета МО Динской район от </a:t>
            </a:r>
            <a:r>
              <a:rPr lang="ru-RU" sz="2400" b="1" u="sng" dirty="0" smtClean="0">
                <a:solidFill>
                  <a:srgbClr val="C00000"/>
                </a:solidFill>
              </a:rPr>
              <a:t>22.12.2015</a:t>
            </a:r>
            <a:r>
              <a:rPr lang="ru-RU" sz="2400" b="1" dirty="0" smtClean="0">
                <a:solidFill>
                  <a:srgbClr val="0000FF"/>
                </a:solidFill>
              </a:rPr>
              <a:t> № 46-6/3)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5143512"/>
            <a:ext cx="114300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2000240"/>
            <a:ext cx="842968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№ 1488 </a:t>
            </a:r>
            <a:r>
              <a:rPr lang="ru-RU" sz="2800" dirty="0" smtClean="0"/>
              <a:t>«Об утверждении Порядка формирования, утверждения и ведения </a:t>
            </a:r>
            <a:r>
              <a:rPr lang="ru-RU" sz="2800" b="1" dirty="0" smtClean="0"/>
              <a:t>планов закупок</a:t>
            </a:r>
            <a:r>
              <a:rPr lang="ru-RU" sz="2800" dirty="0" smtClean="0"/>
              <a:t> товаров, работ, услуг для обеспечения муниципальных нужд муниципального образования Динской район»;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4071942"/>
            <a:ext cx="8358246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№ 1489 </a:t>
            </a:r>
            <a:r>
              <a:rPr lang="ru-RU" sz="2800" dirty="0" smtClean="0"/>
              <a:t>«Об утверждении Порядка формирования, утверждения и ведения </a:t>
            </a:r>
            <a:r>
              <a:rPr lang="ru-RU" sz="2800" b="1" dirty="0" smtClean="0"/>
              <a:t>планов-графиков</a:t>
            </a:r>
            <a:r>
              <a:rPr lang="ru-RU" sz="2800" dirty="0" smtClean="0"/>
              <a:t> закупок товаров, работ, услуг для обеспечения муниципальных нужд муниципального образования Динской район»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42918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Постановления администрации</a:t>
            </a:r>
          </a:p>
          <a:p>
            <a:r>
              <a:rPr lang="ru-RU" sz="2800" dirty="0" smtClean="0"/>
              <a:t>МО Динской район </a:t>
            </a:r>
            <a:r>
              <a:rPr lang="ru-RU" sz="2800" b="1" dirty="0" smtClean="0"/>
              <a:t>от 25 декабря 2015 г.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6500834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Размещены в </a:t>
            </a:r>
            <a:r>
              <a:rPr lang="ru-RU" dirty="0" smtClean="0">
                <a:solidFill>
                  <a:srgbClr val="C00000"/>
                </a:solidFill>
              </a:rPr>
              <a:t>ЕИС с использованием электронных подписей!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2100" b="1" i="1" dirty="0" smtClean="0"/>
              <a:t>Официальный сайт муниципального образования Динской район </a:t>
            </a:r>
            <a:r>
              <a:rPr lang="ru-RU" sz="2200" b="1" i="1" u="sng" dirty="0" smtClean="0">
                <a:solidFill>
                  <a:srgbClr val="0C03BD"/>
                </a:solidFill>
                <a:hlinkClick r:id="rId2"/>
              </a:rPr>
              <a:t>http://www.dinskoi-raion.ru</a:t>
            </a:r>
            <a:r>
              <a:rPr lang="ru-RU" sz="2200" b="1" i="1" u="sng" dirty="0" smtClean="0">
                <a:solidFill>
                  <a:srgbClr val="0C03BD"/>
                </a:solidFill>
              </a:rPr>
              <a:t>,</a:t>
            </a:r>
            <a:r>
              <a:rPr lang="ru-RU" sz="2200" b="1" i="1" dirty="0" smtClean="0"/>
              <a:t>  раздел «</a:t>
            </a:r>
            <a:r>
              <a:rPr lang="ru-RU" sz="2200" b="1" i="1" dirty="0" smtClean="0">
                <a:solidFill>
                  <a:srgbClr val="0000FF"/>
                </a:solidFill>
              </a:rPr>
              <a:t>Муниципальные закупки</a:t>
            </a:r>
            <a:r>
              <a:rPr lang="ru-RU" sz="2200" b="1" i="1" dirty="0" smtClean="0"/>
              <a:t>»</a:t>
            </a:r>
            <a:endParaRPr lang="ru-RU" sz="2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636B7-7B8F-4803-BE6A-5E5708184CD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367" t="7291" r="29492" b="16667"/>
          <a:stretch>
            <a:fillRect/>
          </a:stretch>
        </p:blipFill>
        <p:spPr bwMode="auto">
          <a:xfrm>
            <a:off x="357158" y="1142984"/>
            <a:ext cx="84296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4286248" y="1928802"/>
            <a:ext cx="1500198" cy="5715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57224" y="1071546"/>
            <a:ext cx="1500198" cy="4286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5143512"/>
            <a:ext cx="114300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857232"/>
            <a:ext cx="785818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/>
              <a:t>С 01.01.2016 года вступила в силу </a:t>
            </a:r>
            <a:r>
              <a:rPr lang="ru-RU" sz="2600" b="1" dirty="0" smtClean="0">
                <a:solidFill>
                  <a:srgbClr val="0000FF"/>
                </a:solidFill>
              </a:rPr>
              <a:t>статья 19 «Нормирование в сфере закупок»</a:t>
            </a:r>
            <a:r>
              <a:rPr lang="ru-RU" sz="2600" b="1" dirty="0" smtClean="0"/>
              <a:t> Федерального закона от 05.04.2013 № 44-ФЗ «О контрактной системе в сфере закупок товаров, работ, услуг для обеспечения государственных и муниципальных нужд»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500438"/>
            <a:ext cx="7858180" cy="2492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Нормирование в сфере закупок </a:t>
            </a:r>
            <a:r>
              <a:rPr lang="ru-RU" sz="2600" dirty="0" smtClean="0"/>
              <a:t>- установление </a:t>
            </a:r>
            <a:r>
              <a:rPr lang="ru-RU" sz="2600" b="1" dirty="0" smtClean="0"/>
              <a:t>требований к закупаемым </a:t>
            </a:r>
            <a:r>
              <a:rPr lang="ru-RU" sz="2600" dirty="0" smtClean="0"/>
              <a:t>заказчиком </a:t>
            </a:r>
            <a:r>
              <a:rPr lang="ru-RU" sz="2600" b="1" dirty="0" smtClean="0"/>
              <a:t>товарам, работам, услугам</a:t>
            </a:r>
            <a:r>
              <a:rPr lang="ru-RU" sz="2600" dirty="0" smtClean="0"/>
              <a:t> (в том числе предельной цены товаров, работ, услуг) и (или) </a:t>
            </a:r>
            <a:r>
              <a:rPr lang="ru-RU" sz="2600" b="1" dirty="0" smtClean="0"/>
              <a:t>нормативных затрат на обеспечение функций </a:t>
            </a:r>
            <a:r>
              <a:rPr lang="ru-RU" sz="2600" dirty="0" smtClean="0"/>
              <a:t>муниципальных органов (включая подведомственные казенные учреждения).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C:\Documents and Settings\volodyatoxic\Рабочий стол\presentation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971550" y="261938"/>
            <a:ext cx="71437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C00000"/>
                </a:solidFill>
              </a:rPr>
              <a:t>Благодарю за внимание!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857250" y="1214438"/>
            <a:ext cx="67325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i="1" dirty="0">
                <a:solidFill>
                  <a:srgbClr val="0C03BD"/>
                </a:solidFill>
                <a:latin typeface="Corbel" pitchFamily="34" charset="0"/>
              </a:rPr>
              <a:t>Отдел муниципальных закупок </a:t>
            </a:r>
            <a:br>
              <a:rPr lang="ru-RU" sz="3200" b="1" i="1" dirty="0">
                <a:solidFill>
                  <a:srgbClr val="0C03BD"/>
                </a:solidFill>
                <a:latin typeface="Corbel" pitchFamily="34" charset="0"/>
              </a:rPr>
            </a:br>
            <a:r>
              <a:rPr lang="ru-RU" sz="3200" b="1" i="1" dirty="0">
                <a:solidFill>
                  <a:srgbClr val="0C03BD"/>
                </a:solidFill>
                <a:latin typeface="Corbel" pitchFamily="34" charset="0"/>
              </a:rPr>
              <a:t>администрации МО Динской район </a:t>
            </a:r>
            <a:r>
              <a:rPr lang="ru-RU" sz="3200" i="1" dirty="0">
                <a:latin typeface="Corbel" pitchFamily="34" charset="0"/>
              </a:rPr>
              <a:t/>
            </a:r>
            <a:br>
              <a:rPr lang="ru-RU" sz="3200" i="1" dirty="0">
                <a:latin typeface="Corbel" pitchFamily="34" charset="0"/>
              </a:rPr>
            </a:br>
            <a:endParaRPr lang="ru-RU" sz="3200" i="1" dirty="0">
              <a:latin typeface="Corbel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3200" dirty="0"/>
              <a:t>тел.: </a:t>
            </a:r>
            <a:r>
              <a:rPr lang="ru-RU" sz="3200" b="1" dirty="0"/>
              <a:t>6-56-70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e-mail</a:t>
            </a:r>
            <a:r>
              <a:rPr lang="ru-RU" sz="3200" dirty="0"/>
              <a:t>: </a:t>
            </a:r>
            <a:r>
              <a:rPr lang="en-US" sz="3200" b="1" dirty="0">
                <a:solidFill>
                  <a:srgbClr val="0000FF"/>
                </a:solidFill>
              </a:rPr>
              <a:t>dinsk_zakupki@mail.ru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9E710-57D0-4EF2-9243-7A1DD9FD55A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 l="17578" t="11458" r="16797" b="4166"/>
          <a:stretch>
            <a:fillRect/>
          </a:stretch>
        </p:blipFill>
        <p:spPr bwMode="auto">
          <a:xfrm>
            <a:off x="571472" y="642918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57356" y="1928802"/>
            <a:ext cx="550072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(</a:t>
            </a:r>
            <a:r>
              <a:rPr lang="ru-RU" sz="2000" dirty="0" smtClean="0">
                <a:solidFill>
                  <a:srgbClr val="0000FF"/>
                </a:solidFill>
              </a:rPr>
              <a:t>Постановление Правительства РФ </a:t>
            </a:r>
          </a:p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от 18.05.2015 № 476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3429000"/>
            <a:ext cx="5500726" cy="9079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(</a:t>
            </a:r>
            <a:r>
              <a:rPr lang="ru-RU" sz="2500" dirty="0" smtClean="0">
                <a:solidFill>
                  <a:srgbClr val="0000FF"/>
                </a:solidFill>
              </a:rPr>
              <a:t>Постановление Правительства РФ </a:t>
            </a:r>
          </a:p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от 13.10.2014 № 1047</a:t>
            </a:r>
            <a:r>
              <a:rPr lang="ru-RU" sz="25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72" y="5500702"/>
            <a:ext cx="800105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(</a:t>
            </a:r>
            <a:r>
              <a:rPr lang="ru-RU" sz="2400" dirty="0" smtClean="0">
                <a:solidFill>
                  <a:srgbClr val="0000FF"/>
                </a:solidFill>
              </a:rPr>
              <a:t>Постановление Правительства РФ</a:t>
            </a:r>
          </a:p>
          <a:p>
            <a:pPr algn="ctr"/>
            <a:endParaRPr lang="ru-RU" sz="800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 от 02.09.2015 № 926</a:t>
            </a:r>
            <a:r>
              <a:rPr lang="ru-RU" sz="2400" dirty="0" smtClean="0"/>
              <a:t>)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857356" y="2643182"/>
            <a:ext cx="542928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1. Общие требования к определению нормативных затрат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4714884"/>
            <a:ext cx="6500858" cy="70788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</a:rPr>
              <a:t>2. Общие правила определения требований к отдельным видам закупаемых товаров, работ, услуг 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5143512"/>
            <a:ext cx="1143008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5720" y="1357298"/>
            <a:ext cx="842968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№ 1352 </a:t>
            </a:r>
            <a:r>
              <a:rPr lang="ru-RU" dirty="0" smtClean="0"/>
              <a:t>«Об установлении </a:t>
            </a:r>
            <a:r>
              <a:rPr lang="ru-RU" b="1" dirty="0" smtClean="0"/>
              <a:t>требований к порядку разработки и принятия правовых актов о нормировании</a:t>
            </a:r>
            <a:r>
              <a:rPr lang="ru-RU" dirty="0" smtClean="0"/>
              <a:t> в сфере закупок товаров, работ, услуг для обеспечения государственных нужд Краснодарского края»;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2571744"/>
            <a:ext cx="835824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№ 1348 </a:t>
            </a:r>
            <a:r>
              <a:rPr lang="ru-RU" dirty="0" smtClean="0"/>
              <a:t>«Об определении </a:t>
            </a:r>
            <a:r>
              <a:rPr lang="ru-RU" b="1" dirty="0" smtClean="0"/>
              <a:t>требований к закупаемым </a:t>
            </a:r>
            <a:r>
              <a:rPr lang="ru-RU" dirty="0" smtClean="0"/>
              <a:t>государственными органами Краснодарского края, органом управления государственным внебюджетным фондом, территориальным фондом, созданным субъектом Российской Федерации – Краснодарским краем, их территориальными органами и подведомственными им казенными и бюджетными учреждениями </a:t>
            </a:r>
            <a:r>
              <a:rPr lang="ru-RU" b="1" dirty="0" smtClean="0"/>
              <a:t>отдельным видам товаров, работ, услуг</a:t>
            </a:r>
            <a:r>
              <a:rPr lang="ru-RU" dirty="0" smtClean="0"/>
              <a:t> (в том числе предельных цен товаров, работ, услуг)»;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64291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Постановления главы администрации (губернатора) Краснодарского края </a:t>
            </a:r>
          </a:p>
          <a:p>
            <a:r>
              <a:rPr lang="ru-RU" b="1" dirty="0" smtClean="0"/>
              <a:t>от 30 декабря 2015 года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4714884"/>
            <a:ext cx="8358246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№ 1349 </a:t>
            </a:r>
            <a:r>
              <a:rPr lang="ru-RU" dirty="0" smtClean="0"/>
              <a:t>«Об утверждении </a:t>
            </a:r>
            <a:r>
              <a:rPr lang="ru-RU" b="1" dirty="0" smtClean="0"/>
              <a:t>требований к определению нормативных затрат </a:t>
            </a:r>
            <a:r>
              <a:rPr lang="ru-RU" dirty="0" smtClean="0"/>
              <a:t>на обеспечение функций государственных органов Краснодарского края, органа управления территориальным государственным внебюджетным фондом Краснодарского края и подведомственных им государственных казенных учреждений»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4857760"/>
            <a:ext cx="85725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4062" t="19791" r="13867" b="16667"/>
          <a:stretch>
            <a:fillRect/>
          </a:stretch>
        </p:blipFill>
        <p:spPr bwMode="auto">
          <a:xfrm>
            <a:off x="142844" y="571480"/>
            <a:ext cx="878687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4857760"/>
            <a:ext cx="85725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19336" t="10416" r="16797" b="8333"/>
          <a:stretch>
            <a:fillRect/>
          </a:stretch>
        </p:blipFill>
        <p:spPr bwMode="auto">
          <a:xfrm>
            <a:off x="357158" y="571479"/>
            <a:ext cx="8215370" cy="587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D841E-6F30-4602-8C35-2B6CB8C8151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21680" t="25567" r="17382" b="16310"/>
          <a:stretch>
            <a:fillRect/>
          </a:stretch>
        </p:blipFill>
        <p:spPr bwMode="auto">
          <a:xfrm>
            <a:off x="428595" y="714356"/>
            <a:ext cx="865488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57224" y="5357826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</a:rPr>
              <a:t>Но позволяющие обеспечить муниципальные нужды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72462" y="4857760"/>
            <a:ext cx="85725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гнутая вправо стрелка 11"/>
          <p:cNvSpPr/>
          <p:nvPr/>
        </p:nvSpPr>
        <p:spPr>
          <a:xfrm>
            <a:off x="6940550" y="2781300"/>
            <a:ext cx="2171700" cy="900113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07950" y="2781300"/>
            <a:ext cx="2360613" cy="900113"/>
          </a:xfrm>
          <a:prstGeom prst="curved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222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149794-DF9E-4790-80A2-701A4DAE8652}" type="slidenum">
              <a:rPr lang="ru-RU" altLang="ru-RU" sz="1200">
                <a:solidFill>
                  <a:srgbClr val="898989"/>
                </a:solidFill>
              </a:rPr>
              <a:pPr/>
              <a:t>8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643042" y="428604"/>
            <a:ext cx="6007099" cy="8424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Требования к отдельным видам закупаемых товаров, работ, услуг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42843" y="2132856"/>
            <a:ext cx="3096344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Обязательный перечень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357818" y="2143116"/>
            <a:ext cx="3096344" cy="9361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Ведомственный перечень</a:t>
            </a:r>
          </a:p>
        </p:txBody>
      </p:sp>
      <p:cxnSp>
        <p:nvCxnSpPr>
          <p:cNvPr id="52238" name="Прямая со стрелкой 7"/>
          <p:cNvCxnSpPr>
            <a:cxnSpLocks noChangeShapeType="1"/>
          </p:cNvCxnSpPr>
          <p:nvPr/>
        </p:nvCxnSpPr>
        <p:spPr bwMode="auto">
          <a:xfrm flipH="1">
            <a:off x="2500298" y="1428736"/>
            <a:ext cx="863600" cy="574675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9" name="Прямая со стрелкой 10"/>
          <p:cNvCxnSpPr>
            <a:cxnSpLocks noChangeShapeType="1"/>
          </p:cNvCxnSpPr>
          <p:nvPr/>
        </p:nvCxnSpPr>
        <p:spPr bwMode="auto">
          <a:xfrm>
            <a:off x="5643570" y="1428736"/>
            <a:ext cx="720725" cy="5746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40" name="Прямоугольник 12"/>
          <p:cNvSpPr>
            <a:spLocks noChangeArrowheads="1"/>
          </p:cNvSpPr>
          <p:nvPr/>
        </p:nvSpPr>
        <p:spPr bwMode="auto">
          <a:xfrm>
            <a:off x="5514975" y="4795838"/>
            <a:ext cx="30972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defTabSz="449263">
              <a:lnSpc>
                <a:spcPct val="70000"/>
              </a:lnSpc>
              <a:spcAft>
                <a:spcPts val="120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ru-RU" altLang="ru-RU" sz="1400" dirty="0">
                <a:cs typeface="Times New Roman" pitchFamily="18" charset="0"/>
              </a:rPr>
              <a:t>с критериями, определенными Общими требованиями, и в порядке, определенном Требованиями;</a:t>
            </a:r>
          </a:p>
          <a:p>
            <a:pPr marL="285750" indent="-285750" algn="just" defTabSz="449263">
              <a:lnSpc>
                <a:spcPct val="70000"/>
              </a:lnSpc>
              <a:spcAft>
                <a:spcPts val="1200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ru-RU" altLang="ru-RU" sz="1400" dirty="0">
                <a:cs typeface="Times New Roman" pitchFamily="18" charset="0"/>
              </a:rPr>
              <a:t>виды товаров, работ, услуг, указанные в обязательном перечне</a:t>
            </a:r>
          </a:p>
        </p:txBody>
      </p:sp>
      <p:sp>
        <p:nvSpPr>
          <p:cNvPr id="52241" name="Прямоугольник 13"/>
          <p:cNvSpPr>
            <a:spLocks noChangeArrowheads="1"/>
          </p:cNvSpPr>
          <p:nvPr/>
        </p:nvSpPr>
        <p:spPr bwMode="auto">
          <a:xfrm>
            <a:off x="498475" y="4829175"/>
            <a:ext cx="30972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defTabSz="449263">
              <a:buClr>
                <a:srgbClr val="000000"/>
              </a:buClr>
              <a:buFont typeface="Arial" pitchFamily="34" charset="0"/>
              <a:buChar char="•"/>
            </a:pPr>
            <a:r>
              <a:rPr lang="ru-RU" altLang="ru-RU" sz="1400">
                <a:cs typeface="Times New Roman" pitchFamily="18" charset="0"/>
              </a:rPr>
              <a:t>в соответствии с критериями, определенными Общими требованиями, и в порядке, определенном Требованиями</a:t>
            </a:r>
          </a:p>
          <a:p>
            <a:pPr marL="285750" indent="-285750" algn="just" defTabSz="449263">
              <a:buClr>
                <a:srgbClr val="000000"/>
              </a:buClr>
              <a:buFont typeface="Arial" pitchFamily="34" charset="0"/>
              <a:buChar char="•"/>
            </a:pPr>
            <a:endParaRPr lang="ru-RU" altLang="ru-RU" sz="1400">
              <a:cs typeface="Times New Roman" pitchFamily="18" charset="0"/>
            </a:endParaRPr>
          </a:p>
          <a:p>
            <a:pPr marL="285750" indent="-285750" algn="just" defTabSz="449263">
              <a:buClr>
                <a:srgbClr val="000000"/>
              </a:buClr>
              <a:buFont typeface="Arial" pitchFamily="34" charset="0"/>
              <a:buChar char="•"/>
            </a:pPr>
            <a:endParaRPr lang="ru-RU" altLang="ru-RU" sz="140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0075" y="4037013"/>
            <a:ext cx="2808288" cy="7921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Формирует ГРБС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8475" y="4027488"/>
            <a:ext cx="3859211" cy="7921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Формирует </a:t>
            </a:r>
          </a:p>
          <a:p>
            <a:pPr algn="ctr"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местная администрация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9363" y="3230563"/>
            <a:ext cx="4321175" cy="846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Вид товара (</a:t>
            </a:r>
            <a:r>
              <a:rPr lang="ru-RU" b="1" dirty="0" smtClean="0">
                <a:solidFill>
                  <a:schemeClr val="tx1"/>
                </a:solidFill>
              </a:rPr>
              <a:t>работы, </a:t>
            </a:r>
            <a:r>
              <a:rPr lang="ru-RU" b="1" dirty="0">
                <a:solidFill>
                  <a:schemeClr val="tx1"/>
                </a:solidFill>
              </a:rPr>
              <a:t>услуги) – соответствует 6-значному коду позиции по </a:t>
            </a:r>
            <a:r>
              <a:rPr lang="ru-RU" b="1" dirty="0" smtClean="0">
                <a:solidFill>
                  <a:schemeClr val="tx1"/>
                </a:solidFill>
              </a:rPr>
              <a:t>классификатору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AED44E-CF3B-4EB6-9174-1567BC8021B8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/>
              <a:t>9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85720" y="285728"/>
            <a:ext cx="86756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defRPr/>
            </a:pPr>
            <a:r>
              <a:rPr lang="ru-RU" sz="2600" b="1" kern="0" dirty="0" smtClean="0">
                <a:latin typeface="+mj-lt"/>
                <a:ea typeface="Arial Unicode MS" pitchFamily="34" charset="-128"/>
                <a:cs typeface="Arial Unicode MS"/>
              </a:rPr>
              <a:t>Обязательный перечень включает:</a:t>
            </a:r>
            <a:endParaRPr lang="ru-RU" b="1" dirty="0" smtClean="0">
              <a:latin typeface="+mj-lt"/>
            </a:endParaRPr>
          </a:p>
        </p:txBody>
      </p:sp>
      <p:sp>
        <p:nvSpPr>
          <p:cNvPr id="57348" name="TextBox 6"/>
          <p:cNvSpPr txBox="1">
            <a:spLocks noChangeArrowheads="1"/>
          </p:cNvSpPr>
          <p:nvPr/>
        </p:nvSpPr>
        <p:spPr bwMode="auto">
          <a:xfrm>
            <a:off x="357159" y="714356"/>
            <a:ext cx="8429684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rabicParenR"/>
            </a:pPr>
            <a:r>
              <a:rPr lang="ru-RU" altLang="ru-RU" sz="2000" dirty="0">
                <a:solidFill>
                  <a:srgbClr val="0000FF"/>
                </a:solidFill>
                <a:cs typeface="Times New Roman" pitchFamily="18" charset="0"/>
              </a:rPr>
              <a:t>ноутбуки, планшетные компьютеры </a:t>
            </a:r>
            <a:r>
              <a:rPr lang="ru-RU" altLang="ru-RU" sz="2000" dirty="0">
                <a:cs typeface="Times New Roman" pitchFamily="18" charset="0"/>
              </a:rPr>
              <a:t>(30.02.12);</a:t>
            </a:r>
          </a:p>
          <a:p>
            <a:pPr marL="342900" indent="-342900">
              <a:spcBef>
                <a:spcPts val="600"/>
              </a:spcBef>
              <a:buFontTx/>
              <a:buAutoNum type="arabicParenR"/>
            </a:pPr>
            <a:r>
              <a:rPr lang="ru-RU" altLang="ru-RU" sz="2000" dirty="0">
                <a:cs typeface="Times New Roman" pitchFamily="18" charset="0"/>
              </a:rPr>
              <a:t>компьютеры персональные настольные, рабочие станции (30.02.15);</a:t>
            </a:r>
          </a:p>
          <a:p>
            <a:pPr marL="342900" indent="-342900">
              <a:spcBef>
                <a:spcPts val="600"/>
              </a:spcBef>
              <a:buFontTx/>
              <a:buAutoNum type="arabicParenR"/>
            </a:pPr>
            <a:r>
              <a:rPr lang="ru-RU" altLang="ru-RU" sz="2000" dirty="0">
                <a:solidFill>
                  <a:srgbClr val="0000FF"/>
                </a:solidFill>
                <a:cs typeface="Times New Roman" pitchFamily="18" charset="0"/>
              </a:rPr>
              <a:t>принтеры, сканеры,</a:t>
            </a:r>
            <a:r>
              <a:rPr lang="ru-RU" altLang="ru-RU" sz="2000" dirty="0">
                <a:cs typeface="Times New Roman" pitchFamily="18" charset="0"/>
              </a:rPr>
              <a:t> </a:t>
            </a:r>
            <a:r>
              <a:rPr lang="ru-RU" altLang="ru-RU" sz="2000" dirty="0">
                <a:solidFill>
                  <a:srgbClr val="0000FF"/>
                </a:solidFill>
                <a:cs typeface="Times New Roman" pitchFamily="18" charset="0"/>
              </a:rPr>
              <a:t>МФУ</a:t>
            </a:r>
            <a:r>
              <a:rPr lang="ru-RU" altLang="ru-RU" sz="2000" dirty="0">
                <a:cs typeface="Times New Roman" pitchFamily="18" charset="0"/>
              </a:rPr>
              <a:t> (30.02.16);</a:t>
            </a:r>
          </a:p>
          <a:p>
            <a:pPr marL="342900" indent="-342900">
              <a:spcBef>
                <a:spcPts val="600"/>
              </a:spcBef>
              <a:buFontTx/>
              <a:buAutoNum type="arabicParenR"/>
            </a:pPr>
            <a:r>
              <a:rPr lang="ru-RU" altLang="ru-RU" sz="2000" dirty="0" smtClean="0">
                <a:cs typeface="Times New Roman" pitchFamily="18" charset="0"/>
              </a:rPr>
              <a:t>автомобили </a:t>
            </a:r>
            <a:r>
              <a:rPr lang="ru-RU" altLang="ru-RU" sz="2000" dirty="0">
                <a:cs typeface="Times New Roman" pitchFamily="18" charset="0"/>
              </a:rPr>
              <a:t>легковые (34.10.22);</a:t>
            </a:r>
          </a:p>
          <a:p>
            <a:pPr marL="342900" indent="-342900">
              <a:spcBef>
                <a:spcPts val="600"/>
              </a:spcBef>
              <a:buFontTx/>
              <a:buAutoNum type="arabicParenR"/>
            </a:pPr>
            <a:r>
              <a:rPr lang="ru-RU" altLang="ru-RU" sz="2000" dirty="0">
                <a:solidFill>
                  <a:srgbClr val="0000FF"/>
                </a:solidFill>
                <a:cs typeface="Times New Roman" pitchFamily="18" charset="0"/>
              </a:rPr>
              <a:t>средства автотранспортные для перевозки 10 </a:t>
            </a:r>
            <a:r>
              <a:rPr lang="ru-RU" altLang="ru-RU" sz="2000" dirty="0" smtClean="0">
                <a:solidFill>
                  <a:srgbClr val="0000FF"/>
                </a:solidFill>
                <a:cs typeface="Times New Roman" pitchFamily="18" charset="0"/>
              </a:rPr>
              <a:t>чел. </a:t>
            </a:r>
            <a:r>
              <a:rPr lang="ru-RU" altLang="ru-RU" sz="2000" dirty="0">
                <a:solidFill>
                  <a:srgbClr val="0000FF"/>
                </a:solidFill>
                <a:cs typeface="Times New Roman" pitchFamily="18" charset="0"/>
              </a:rPr>
              <a:t>и </a:t>
            </a:r>
            <a:r>
              <a:rPr lang="en-US" altLang="ru-RU" sz="2000" dirty="0" smtClean="0">
                <a:solidFill>
                  <a:srgbClr val="0000FF"/>
                </a:solidFill>
                <a:cs typeface="Times New Roman" pitchFamily="18" charset="0"/>
              </a:rPr>
              <a:t>&gt; </a:t>
            </a:r>
            <a:r>
              <a:rPr lang="ru-RU" altLang="ru-RU" sz="2000" dirty="0" smtClean="0">
                <a:cs typeface="Times New Roman" pitchFamily="18" charset="0"/>
              </a:rPr>
              <a:t>(</a:t>
            </a:r>
            <a:r>
              <a:rPr lang="ru-RU" altLang="ru-RU" sz="2000" dirty="0">
                <a:cs typeface="Times New Roman" pitchFamily="18" charset="0"/>
              </a:rPr>
              <a:t>34.10.30</a:t>
            </a:r>
            <a:r>
              <a:rPr lang="ru-RU" altLang="ru-RU" sz="2000" dirty="0" smtClean="0">
                <a:cs typeface="Times New Roman" pitchFamily="18" charset="0"/>
              </a:rPr>
              <a:t>);</a:t>
            </a:r>
            <a:endParaRPr lang="ru-RU" altLang="ru-RU" sz="2000" dirty="0">
              <a:cs typeface="Times New Roman" pitchFamily="18" charset="0"/>
            </a:endParaRPr>
          </a:p>
          <a:p>
            <a:pPr marL="342900" indent="-342900">
              <a:spcBef>
                <a:spcPts val="600"/>
              </a:spcBef>
              <a:buFontTx/>
              <a:buAutoNum type="arabicParenR"/>
            </a:pPr>
            <a:r>
              <a:rPr lang="ru-RU" altLang="ru-RU" sz="2000" dirty="0">
                <a:cs typeface="Times New Roman" pitchFamily="18" charset="0"/>
              </a:rPr>
              <a:t>средства автотранспортные грузовые  (34.10.41);</a:t>
            </a:r>
          </a:p>
          <a:p>
            <a:pPr marL="342900" indent="-342900">
              <a:spcBef>
                <a:spcPts val="600"/>
              </a:spcBef>
              <a:buFontTx/>
              <a:buAutoNum type="arabicParenR"/>
            </a:pPr>
            <a:r>
              <a:rPr lang="ru-RU" altLang="ru-RU" sz="2000" dirty="0">
                <a:solidFill>
                  <a:srgbClr val="0000FF"/>
                </a:solidFill>
                <a:cs typeface="Times New Roman" pitchFamily="18" charset="0"/>
              </a:rPr>
              <a:t>мебель для сидения с металлическим каркасом </a:t>
            </a:r>
            <a:r>
              <a:rPr lang="ru-RU" altLang="ru-RU" sz="2000" dirty="0">
                <a:cs typeface="Times New Roman" pitchFamily="18" charset="0"/>
              </a:rPr>
              <a:t>(36.11.11);</a:t>
            </a:r>
          </a:p>
          <a:p>
            <a:pPr marL="342900" indent="-342900">
              <a:spcBef>
                <a:spcPts val="600"/>
              </a:spcBef>
              <a:buFontTx/>
              <a:buAutoNum type="arabicParenR"/>
            </a:pPr>
            <a:r>
              <a:rPr lang="ru-RU" altLang="ru-RU" sz="2000" dirty="0">
                <a:cs typeface="Times New Roman" pitchFamily="18" charset="0"/>
              </a:rPr>
              <a:t>мебель для сидения с деревянным каркасом (36.11.12);</a:t>
            </a:r>
          </a:p>
          <a:p>
            <a:pPr marL="342900" indent="-342900">
              <a:spcBef>
                <a:spcPts val="600"/>
              </a:spcBef>
              <a:buFontTx/>
              <a:buAutoNum type="arabicParenR"/>
            </a:pPr>
            <a:r>
              <a:rPr lang="ru-RU" altLang="ru-RU" sz="2000" dirty="0" smtClean="0">
                <a:solidFill>
                  <a:srgbClr val="0000FF"/>
                </a:solidFill>
                <a:cs typeface="Times New Roman" pitchFamily="18" charset="0"/>
              </a:rPr>
              <a:t>мебель </a:t>
            </a:r>
            <a:r>
              <a:rPr lang="ru-RU" altLang="ru-RU" sz="2000" dirty="0">
                <a:solidFill>
                  <a:srgbClr val="0000FF"/>
                </a:solidFill>
                <a:cs typeface="Times New Roman" pitchFamily="18" charset="0"/>
              </a:rPr>
              <a:t>металлическая для офисов, административных помещений, учебных заведений, учреждений культуры и т.п. </a:t>
            </a:r>
            <a:r>
              <a:rPr lang="ru-RU" altLang="ru-RU" sz="2000" dirty="0">
                <a:cs typeface="Times New Roman" pitchFamily="18" charset="0"/>
              </a:rPr>
              <a:t>(36.12.11);</a:t>
            </a:r>
          </a:p>
          <a:p>
            <a:pPr marL="342900" indent="-342900">
              <a:spcBef>
                <a:spcPts val="600"/>
              </a:spcBef>
              <a:buFontTx/>
              <a:buAutoNum type="arabicParenR"/>
            </a:pPr>
            <a:r>
              <a:rPr lang="ru-RU" altLang="ru-RU" sz="2000" dirty="0">
                <a:cs typeface="Times New Roman" pitchFamily="18" charset="0"/>
              </a:rPr>
              <a:t> мебель деревянная для офисов, административных помещений, учебных заведений, учреждений культуры и т.п. (36.12.12</a:t>
            </a:r>
            <a:r>
              <a:rPr lang="ru-RU" altLang="ru-RU" sz="2000" dirty="0" smtClean="0">
                <a:cs typeface="Times New Roman" pitchFamily="18" charset="0"/>
              </a:rPr>
              <a:t>)</a:t>
            </a:r>
            <a:endParaRPr lang="ru-RU" alt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8882</TotalTime>
  <Words>959</Words>
  <Application>Microsoft Office PowerPoint</Application>
  <PresentationFormat>Экран (4:3)</PresentationFormat>
  <Paragraphs>141</Paragraphs>
  <Slides>20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Специальное оформление</vt:lpstr>
      <vt:lpstr>1_Специальное оформление</vt:lpstr>
      <vt:lpstr>19 января 2016 г.   О нормировании в сфере закупок товаров, работ, услуг для обеспечения  муниципальных нужд МО Динской район  с 01.01.2016 года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Официальный сайт муниципального образования Динской район http://www.dinskoi-raion.ru,  раздел «Муниципальные закупки»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Валерьевич Давыдов</dc:creator>
  <cp:lastModifiedBy>user46</cp:lastModifiedBy>
  <cp:revision>928</cp:revision>
  <dcterms:created xsi:type="dcterms:W3CDTF">2011-05-04T07:21:16Z</dcterms:created>
  <dcterms:modified xsi:type="dcterms:W3CDTF">2016-01-18T06:34:45Z</dcterms:modified>
</cp:coreProperties>
</file>